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83" r:id="rId10"/>
    <p:sldId id="284" r:id="rId11"/>
    <p:sldId id="286" r:id="rId12"/>
    <p:sldId id="28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238" y="-9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8ED1-2D9B-4464-89D2-1110CE23D201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F32FB-601F-40B3-AC34-A867C172A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3B6EF-2EFB-4358-82A8-BE8FC3748C8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117AD-16B7-4764-864F-D5666F03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F0E70975-651F-E646-8495-893E0496D493}" type="slidenum">
              <a:rPr lang="en-US" sz="1200">
                <a:solidFill>
                  <a:srgbClr val="000000"/>
                </a:solidFill>
                <a:latin typeface="ＭＳ Ｐ明朝"/>
                <a:ea typeface="ＭＳ Ｐ明朝"/>
                <a:cs typeface="ＭＳ Ｐ明朝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dirty="0">
              <a:solidFill>
                <a:srgbClr val="000000"/>
              </a:solidFill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600" dirty="0">
              <a:ea typeface="ＭＳ Ｐ明朝"/>
              <a:cs typeface="ＭＳ Ｐ明朝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4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6340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2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9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0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2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67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1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2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C2F6-9E67-4B30-ACF3-D53BEADAB1E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312" y="4095750"/>
            <a:ext cx="905142" cy="8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00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0143-F3BC-4072-9679-D065A620A5A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07E8-6573-432C-8A85-050E61F4E4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6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emf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99" y="24678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超連鎖™事業致</a:t>
            </a:r>
            <a:r>
              <a:rPr lang="zh-TW" altLang="en-US" sz="3600" dirty="0">
                <a:solidFill>
                  <a:srgbClr val="003366"/>
                </a:solidFill>
                <a:ea typeface="Apple LiGothic" pitchFamily="2" charset="-120"/>
              </a:rPr>
              <a:t>勝關鍵</a:t>
            </a:r>
            <a:endParaRPr lang="en-US" sz="36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94424" y="2114550"/>
            <a:ext cx="703426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顧</a:t>
            </a:r>
            <a:r>
              <a:rPr lang="zh-TW" altLang="en-US" sz="36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問經理</a:t>
            </a:r>
            <a:r>
              <a:rPr lang="zh-TW" altLang="en-US" sz="36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級</a:t>
            </a:r>
            <a:r>
              <a:rPr lang="en-US" altLang="zh-TW" sz="36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/>
            </a:r>
            <a:br>
              <a:rPr lang="en-US" altLang="zh-TW" sz="3600" dirty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</a:br>
            <a:r>
              <a:rPr lang="en-US" altLang="zh-TW" sz="3200" dirty="0" smtClean="0">
                <a:solidFill>
                  <a:srgbClr val="003366"/>
                </a:solidFill>
                <a:ea typeface="華康儷中黑" panose="020B0509000000000000" pitchFamily="49" charset="-120"/>
                <a:cs typeface="Heiti TC Light"/>
              </a:rPr>
              <a:t>Supervising Coordinator</a:t>
            </a:r>
            <a:endParaRPr lang="en-US" sz="3200" b="1" dirty="0">
              <a:solidFill>
                <a:srgbClr val="003366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87108" y="3409950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四個佣金週期共賺取</a:t>
            </a:r>
            <a:r>
              <a:rPr lang="en-US" altLang="en-US" sz="2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HK$57,500</a:t>
            </a:r>
            <a:endParaRPr lang="en-US" altLang="en-US" sz="2800" dirty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HK$57,500 </a:t>
            </a:r>
            <a:r>
              <a:rPr lang="en-US" sz="2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in 4 Commission weeks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275" y="4324350"/>
            <a:ext cx="77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港超連鎖™店主的</a:t>
            </a:r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一般收入，也無意表示任何超連</a:t>
            </a:r>
            <a:r>
              <a:rPr lang="zh-TW" altLang="en-US" sz="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主皆可賺取同等收入。美安香港超連</a:t>
            </a:r>
            <a:r>
              <a:rPr lang="zh-TW" altLang="en-US" sz="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主的成功與否，取決於其在發展事業時的努力、才能與投入程度。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,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nor 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are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they intended to represent that any given Independent </a:t>
            </a:r>
            <a:r>
              <a:rPr lang="en-US" altLang="zh-TW" sz="800" b="1" dirty="0" err="1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800" b="1" dirty="0" err="1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1428750"/>
            <a:ext cx="6374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33CCFF"/>
                </a:solidFill>
                <a:ea typeface="華康儷中黑" panose="020B0509000000000000" pitchFamily="49" charset="-120"/>
                <a:cs typeface="Heiti TC Light"/>
              </a:rPr>
              <a:t>Calvin Chiang</a:t>
            </a:r>
            <a:endParaRPr lang="en-US" sz="4800" b="1" dirty="0">
              <a:solidFill>
                <a:srgbClr val="33CCFF"/>
              </a:solidFill>
              <a:ea typeface="華康儷中黑" panose="020B0509000000000000" pitchFamily="49" charset="-120"/>
              <a:cs typeface="Heiti TC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6461" y="893117"/>
            <a:ext cx="643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3366"/>
                </a:solidFill>
                <a:ea typeface="Apple LiGothic" pitchFamily="2" charset="-120"/>
              </a:rPr>
              <a:t>UnFranchise</a:t>
            </a:r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</a:rPr>
              <a:t>™ Business </a:t>
            </a:r>
            <a:r>
              <a:rPr lang="en-US" sz="2800" dirty="0">
                <a:solidFill>
                  <a:srgbClr val="003366"/>
                </a:solidFill>
                <a:ea typeface="Apple LiGothic" pitchFamily="2" charset="-120"/>
              </a:rPr>
              <a:t>The Key to Success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6880"/>
          <a:stretch/>
        </p:blipFill>
        <p:spPr>
          <a:xfrm>
            <a:off x="1066800" y="1416337"/>
            <a:ext cx="2362200" cy="2711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45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9"/>
          <p:cNvSpPr/>
          <p:nvPr/>
        </p:nvSpPr>
        <p:spPr>
          <a:xfrm>
            <a:off x="2557752" y="183390"/>
            <a:ext cx="4028495" cy="74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rPr lang="zh-TW" altLang="en-US" sz="4400" dirty="0" smtClean="0">
                <a:solidFill>
                  <a:srgbClr val="003366"/>
                </a:solidFill>
                <a:ea typeface="Apple LiGothic" pitchFamily="2" charset="-120"/>
                <a:cs typeface="Helvetica" panose="020B0604020202020204" pitchFamily="34" charset="0"/>
              </a:rPr>
              <a:t>累</a:t>
            </a:r>
            <a:r>
              <a:rPr lang="zh-TW" altLang="en-US" sz="4400" dirty="0">
                <a:solidFill>
                  <a:srgbClr val="003366"/>
                </a:solidFill>
                <a:ea typeface="Apple LiGothic" pitchFamily="2" charset="-120"/>
                <a:cs typeface="Helvetica" panose="020B0604020202020204" pitchFamily="34" charset="0"/>
              </a:rPr>
              <a:t>積 </a:t>
            </a:r>
            <a:r>
              <a:rPr lang="en-US" altLang="zh-TW" sz="4400" dirty="0" smtClean="0">
                <a:solidFill>
                  <a:srgbClr val="003366"/>
                </a:solidFill>
                <a:ea typeface="Apple LiGothic" pitchFamily="2" charset="-120"/>
                <a:cs typeface="Helvetica" panose="020B0604020202020204" pitchFamily="34" charset="0"/>
              </a:rPr>
              <a:t>Accumulate</a:t>
            </a:r>
            <a:endParaRPr sz="4400" dirty="0">
              <a:solidFill>
                <a:srgbClr val="003366"/>
              </a:solidFill>
              <a:ea typeface="Apple LiGothic" pitchFamily="2" charset="-12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04875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4421" r="882" b="7119"/>
          <a:stretch/>
        </p:blipFill>
        <p:spPr bwMode="auto">
          <a:xfrm>
            <a:off x="1" y="0"/>
            <a:ext cx="9220199" cy="51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3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8198" y="1527972"/>
            <a:ext cx="2284229" cy="1521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7645" y="3389391"/>
            <a:ext cx="1594828" cy="1231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12255" y="3389660"/>
            <a:ext cx="2278245" cy="1512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4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19116" y="1529969"/>
            <a:ext cx="2278246" cy="152186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40"/>
          <p:cNvSpPr/>
          <p:nvPr/>
        </p:nvSpPr>
        <p:spPr>
          <a:xfrm>
            <a:off x="838200" y="179900"/>
            <a:ext cx="7552134" cy="83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>
            <a:lvl1pPr>
              <a:defRPr sz="8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TW" altLang="en-US" sz="5000" b="0" dirty="0" smtClean="0">
                <a:solidFill>
                  <a:srgbClr val="003366"/>
                </a:solidFill>
                <a:latin typeface="+mn-lt"/>
                <a:ea typeface="Apple LiGothic" pitchFamily="2" charset="-120"/>
              </a:rPr>
              <a:t>幸福人生</a:t>
            </a:r>
            <a:r>
              <a:rPr lang="en-US" sz="5000" b="0" dirty="0" smtClean="0">
                <a:solidFill>
                  <a:srgbClr val="003366"/>
                </a:solidFill>
                <a:latin typeface="+mn-lt"/>
                <a:ea typeface="Apple LiGothic" pitchFamily="2" charset="-120"/>
              </a:rPr>
              <a:t>Happy </a:t>
            </a:r>
            <a:r>
              <a:rPr lang="en-US" sz="5000" b="0" dirty="0">
                <a:solidFill>
                  <a:srgbClr val="003366"/>
                </a:solidFill>
                <a:latin typeface="+mn-lt"/>
                <a:ea typeface="Apple LiGothic" pitchFamily="2" charset="-120"/>
              </a:rPr>
              <a:t>Life</a:t>
            </a:r>
            <a:endParaRPr sz="5000" b="0" dirty="0">
              <a:solidFill>
                <a:srgbClr val="003366"/>
              </a:solidFill>
              <a:latin typeface="+mn-lt"/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528107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 advAuto="0"/>
      <p:bldP spid="206" grpId="0" animBg="1" advAuto="0"/>
      <p:bldP spid="207" grpId="0" animBg="1" advAuto="0"/>
      <p:bldP spid="20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4200" y="1166771"/>
            <a:ext cx="1640832" cy="1138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3006" y="1186973"/>
            <a:ext cx="1695115" cy="1098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3098" y="2452454"/>
            <a:ext cx="3909650" cy="219917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48"/>
          <p:cNvSpPr/>
          <p:nvPr/>
        </p:nvSpPr>
        <p:spPr>
          <a:xfrm>
            <a:off x="2586410" y="175842"/>
            <a:ext cx="3095226" cy="83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1887" tIns="31887" rIns="31887" bIns="31887" anchor="ctr">
            <a:spAutoFit/>
          </a:bodyPr>
          <a:lstStyle/>
          <a:p>
            <a:r>
              <a:rPr lang="zh-TW" altLang="en-US" sz="5000" dirty="0" smtClean="0">
                <a:solidFill>
                  <a:srgbClr val="003366"/>
                </a:solidFill>
                <a:ea typeface="Apple LiGothic" pitchFamily="2" charset="-120"/>
                <a:cs typeface="Helvetica" panose="020B0604020202020204" pitchFamily="34" charset="0"/>
              </a:rPr>
              <a:t>理想</a:t>
            </a:r>
            <a:r>
              <a:rPr lang="en-US" sz="5000" dirty="0" smtClean="0">
                <a:solidFill>
                  <a:srgbClr val="003366"/>
                </a:solidFill>
                <a:ea typeface="Apple LiGothic" pitchFamily="2" charset="-120"/>
                <a:cs typeface="Helvetica" panose="020B0604020202020204" pitchFamily="34" charset="0"/>
              </a:rPr>
              <a:t>Dream</a:t>
            </a:r>
            <a:endParaRPr sz="5000" dirty="0">
              <a:solidFill>
                <a:srgbClr val="003366"/>
              </a:solidFill>
              <a:ea typeface="Apple LiGothic" pitchFamily="2" charset="-12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6469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 advAuto="0"/>
      <p:bldP spid="212" grpId="0" animBg="1" advAuto="0"/>
      <p:bldP spid="21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3734" y="1285331"/>
            <a:ext cx="1875236" cy="187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4056" y="3430561"/>
            <a:ext cx="1734594" cy="12992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56"/>
          <p:cNvSpPr/>
          <p:nvPr/>
        </p:nvSpPr>
        <p:spPr>
          <a:xfrm>
            <a:off x="660797" y="376760"/>
            <a:ext cx="4993092" cy="83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r>
              <a:rPr lang="zh-TW" altLang="en-US" sz="5000" dirty="0" smtClean="0">
                <a:solidFill>
                  <a:srgbClr val="003366"/>
                </a:solidFill>
                <a:ea typeface="Apple LiGothic" pitchFamily="2" charset="-120"/>
              </a:rPr>
              <a:t>現實</a:t>
            </a:r>
            <a:r>
              <a:rPr lang="en-US" sz="5000" dirty="0" smtClean="0">
                <a:solidFill>
                  <a:srgbClr val="003366"/>
                </a:solidFill>
                <a:ea typeface="Apple LiGothic" pitchFamily="2" charset="-120"/>
              </a:rPr>
              <a:t> </a:t>
            </a:r>
            <a:r>
              <a:rPr lang="en-US" sz="5000" dirty="0">
                <a:solidFill>
                  <a:srgbClr val="003366"/>
                </a:solidFill>
                <a:ea typeface="Apple LiGothic" pitchFamily="2" charset="-120"/>
              </a:rPr>
              <a:t>Reality</a:t>
            </a:r>
            <a:endParaRPr sz="5000" dirty="0">
              <a:solidFill>
                <a:srgbClr val="003366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963084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 advAuto="0"/>
      <p:bldP spid="21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06827" y="542925"/>
            <a:ext cx="8608575" cy="46164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l"/>
            <a:r>
              <a:rPr lang="zh-Hant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在年滿</a:t>
            </a:r>
            <a:r>
              <a:rPr lang="en-US" altLang="zh-Hant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65</a:t>
            </a:r>
            <a:r>
              <a:rPr lang="zh-Hant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歲的每</a:t>
            </a:r>
            <a:r>
              <a:rPr lang="en-US" altLang="zh-Hant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100</a:t>
            </a:r>
            <a:r>
              <a:rPr lang="zh-Hant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個人中</a:t>
            </a:r>
            <a:r>
              <a:rPr lang="en-US" altLang="zh-Hant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… </a:t>
            </a:r>
            <a:endParaRPr lang="en-US" sz="2400" dirty="0">
              <a:solidFill>
                <a:srgbClr val="042555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pic>
        <p:nvPicPr>
          <p:cNvPr id="21" name="Picture 20" descr="WorkingGrap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92" y="1883901"/>
            <a:ext cx="3164417" cy="28806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57400" y="1313170"/>
            <a:ext cx="1828800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r"/>
            <a:r>
              <a:rPr 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1%</a:t>
            </a:r>
            <a:r>
              <a:rPr lang="zh-TW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富有</a:t>
            </a:r>
            <a:r>
              <a:rPr 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Wealthy</a:t>
            </a:r>
          </a:p>
          <a:p>
            <a:pPr algn="r"/>
            <a:r>
              <a:rPr lang="zh-TW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 </a:t>
            </a:r>
            <a:endParaRPr lang="en-US" sz="2400" dirty="0">
              <a:solidFill>
                <a:srgbClr val="042555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0266" y="1167350"/>
            <a:ext cx="3623734" cy="830979"/>
          </a:xfrm>
          <a:prstGeom prst="rect">
            <a:avLst/>
          </a:prstGeom>
          <a:noFill/>
          <a:effectLst/>
        </p:spPr>
        <p:txBody>
          <a:bodyPr wrap="square" lIns="91422" tIns="45711" rIns="91422" bIns="45711" rtlCol="0">
            <a:spAutoFit/>
          </a:bodyPr>
          <a:lstStyle/>
          <a:p>
            <a:r>
              <a:rPr lang="en-US" altLang="zh-Hant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4%</a:t>
            </a:r>
            <a:r>
              <a:rPr lang="zh-Hant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財務穩健</a:t>
            </a:r>
            <a:r>
              <a:rPr 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Financially Fit</a:t>
            </a:r>
          </a:p>
          <a:p>
            <a:r>
              <a:rPr lang="zh-Hant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1442" y="1557927"/>
            <a:ext cx="3384550" cy="83097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altLang="zh-TW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5%</a:t>
            </a:r>
            <a:r>
              <a:rPr lang="zh-TW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仍在工作</a:t>
            </a:r>
            <a:endParaRPr lang="en-US" altLang="zh-TW" sz="2400" dirty="0">
              <a:solidFill>
                <a:srgbClr val="042555"/>
              </a:solidFill>
              <a:latin typeface="Apple LiGothic Medium"/>
              <a:ea typeface="Apple LiGothic Medium"/>
              <a:cs typeface="Apple LiGothic Medium"/>
            </a:endParaRPr>
          </a:p>
          <a:p>
            <a:r>
              <a:rPr 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Still Working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67600" y="4057651"/>
            <a:ext cx="1938200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altLang="zh-TW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28%</a:t>
            </a:r>
          </a:p>
          <a:p>
            <a:r>
              <a:rPr lang="zh-TW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已逝世</a:t>
            </a:r>
            <a:r>
              <a:rPr lang="en-US" altLang="zh-TW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 </a:t>
            </a:r>
            <a:r>
              <a:rPr 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Dead</a:t>
            </a:r>
          </a:p>
          <a:p>
            <a:r>
              <a:rPr lang="zh-TW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 </a:t>
            </a:r>
            <a:endParaRPr lang="zh-Hant" altLang="en-US" sz="2400" dirty="0">
              <a:solidFill>
                <a:srgbClr val="042555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027" y="4152125"/>
            <a:ext cx="2906275" cy="83097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0"/>
            <a:r>
              <a:rPr lang="en-US" altLang="ja-JP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62%</a:t>
            </a:r>
            <a:r>
              <a:rPr lang="zh-Hant" alt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貧窮／身無分文</a:t>
            </a:r>
            <a:endParaRPr lang="en-US" altLang="zh-Hant" sz="2400" dirty="0">
              <a:solidFill>
                <a:srgbClr val="042555"/>
              </a:solidFill>
              <a:latin typeface="Apple LiGothic Medium"/>
              <a:ea typeface="Apple LiGothic Medium"/>
              <a:cs typeface="Apple LiGothic Medium"/>
            </a:endParaRPr>
          </a:p>
          <a:p>
            <a:r>
              <a:rPr 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Struggling Financially</a:t>
            </a:r>
            <a:endParaRPr lang="zh-Hant" altLang="en-US" sz="2400" dirty="0">
              <a:solidFill>
                <a:srgbClr val="042555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886201" y="1604070"/>
            <a:ext cx="799877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82902" y="1590884"/>
            <a:ext cx="0" cy="367605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904317" y="1313170"/>
            <a:ext cx="748242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04317" y="1305849"/>
            <a:ext cx="0" cy="665826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283200" y="1720364"/>
            <a:ext cx="748242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94842" y="1720365"/>
            <a:ext cx="0" cy="506105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842535" y="3187294"/>
            <a:ext cx="0" cy="870357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505132" y="2858622"/>
            <a:ext cx="0" cy="674806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929057" y="3290135"/>
            <a:ext cx="0" cy="81359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29058" y="3299658"/>
            <a:ext cx="1169743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74575"/>
            <a:ext cx="8358452" cy="5116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3" r="70652" b="20665"/>
          <a:stretch/>
        </p:blipFill>
        <p:spPr>
          <a:xfrm>
            <a:off x="2314575" y="150019"/>
            <a:ext cx="2463800" cy="32861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3214" y="804544"/>
            <a:ext cx="8608575" cy="46164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l"/>
            <a:r>
              <a:rPr lang="en-US" sz="2400" dirty="0">
                <a:solidFill>
                  <a:srgbClr val="042555"/>
                </a:solidFill>
                <a:latin typeface="Apple LiGothic Medium"/>
                <a:ea typeface="Apple LiGothic Medium"/>
                <a:cs typeface="Apple LiGothic Medium"/>
              </a:rPr>
              <a:t>For every 100 people who should have reached the age of 65...</a:t>
            </a:r>
          </a:p>
        </p:txBody>
      </p:sp>
    </p:spTree>
    <p:extLst>
      <p:ext uri="{BB962C8B-B14F-4D97-AF65-F5344CB8AC3E}">
        <p14:creationId xmlns:p14="http://schemas.microsoft.com/office/powerpoint/2010/main" val="1979193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8230" y="1671247"/>
            <a:ext cx="4688088" cy="214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3734" y="1285331"/>
            <a:ext cx="1875236" cy="187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4056" y="3430561"/>
            <a:ext cx="1734594" cy="129927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56"/>
          <p:cNvSpPr/>
          <p:nvPr/>
        </p:nvSpPr>
        <p:spPr>
          <a:xfrm>
            <a:off x="660797" y="376760"/>
            <a:ext cx="4993092" cy="83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1887" tIns="31887" rIns="31887" bIns="31887" anchor="ctr">
            <a:spAutoFit/>
          </a:bodyPr>
          <a:lstStyle/>
          <a:p>
            <a:r>
              <a:rPr lang="zh-TW" altLang="en-US" sz="5000" dirty="0" smtClean="0">
                <a:solidFill>
                  <a:srgbClr val="003366"/>
                </a:solidFill>
                <a:ea typeface="Apple LiGothic" pitchFamily="2" charset="-120"/>
              </a:rPr>
              <a:t>現實</a:t>
            </a:r>
            <a:r>
              <a:rPr lang="en-US" sz="5000" dirty="0" smtClean="0">
                <a:solidFill>
                  <a:srgbClr val="003366"/>
                </a:solidFill>
                <a:ea typeface="Apple LiGothic" pitchFamily="2" charset="-120"/>
              </a:rPr>
              <a:t> </a:t>
            </a:r>
            <a:r>
              <a:rPr lang="en-US" sz="5000" dirty="0">
                <a:solidFill>
                  <a:srgbClr val="003366"/>
                </a:solidFill>
                <a:ea typeface="Apple LiGothic" pitchFamily="2" charset="-120"/>
              </a:rPr>
              <a:t>Reality</a:t>
            </a:r>
            <a:endParaRPr sz="5000" dirty="0">
              <a:solidFill>
                <a:srgbClr val="003366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565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>
            <a:lvl1pPr defTabSz="308074"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 smtClean="0">
                <a:solidFill>
                  <a:srgbClr val="003366"/>
                </a:solidFill>
                <a:latin typeface="+mn-lt"/>
                <a:ea typeface="Apple LiGothic" pitchFamily="2" charset="-120"/>
              </a:rPr>
              <a:t>人生就是選擇的累積</a:t>
            </a:r>
            <a:r>
              <a:rPr lang="en-US" dirty="0">
                <a:solidFill>
                  <a:srgbClr val="003366"/>
                </a:solidFill>
                <a:latin typeface="+mn-lt"/>
                <a:ea typeface="Apple LiGothic" pitchFamily="2" charset="-120"/>
              </a:rPr>
              <a:t/>
            </a:r>
            <a:br>
              <a:rPr lang="en-US" dirty="0">
                <a:solidFill>
                  <a:srgbClr val="003366"/>
                </a:solidFill>
                <a:latin typeface="+mn-lt"/>
                <a:ea typeface="Apple LiGothic" pitchFamily="2" charset="-120"/>
              </a:rPr>
            </a:br>
            <a:r>
              <a:rPr lang="en-US" dirty="0">
                <a:solidFill>
                  <a:srgbClr val="003366"/>
                </a:solidFill>
                <a:latin typeface="+mn-lt"/>
                <a:ea typeface="Apple LiGothic" pitchFamily="2" charset="-120"/>
              </a:rPr>
              <a:t>Life is created by the cumulative </a:t>
            </a:r>
            <a:r>
              <a:rPr lang="en-US" dirty="0" smtClean="0">
                <a:solidFill>
                  <a:srgbClr val="003366"/>
                </a:solidFill>
                <a:latin typeface="+mn-lt"/>
                <a:ea typeface="Apple LiGothic" pitchFamily="2" charset="-120"/>
              </a:rPr>
              <a:t>choices</a:t>
            </a:r>
            <a:endParaRPr dirty="0">
              <a:solidFill>
                <a:srgbClr val="003366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464000" y="2502142"/>
            <a:ext cx="515764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ctr" defTabSz="308074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 err="1">
                <a:solidFill>
                  <a:srgbClr val="003366"/>
                </a:solidFill>
                <a:ea typeface="Apple LiGothic" pitchFamily="2" charset="-120"/>
              </a:rPr>
              <a:t>選擇</a:t>
            </a:r>
            <a:endParaRPr dirty="0">
              <a:solidFill>
                <a:srgbClr val="003366"/>
              </a:solidFill>
              <a:ea typeface="Apple LiGothic" pitchFamily="2" charset="-120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2122440" y="2225880"/>
            <a:ext cx="515764" cy="331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algn="ctr" defTabSz="308074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>
                <a:solidFill>
                  <a:srgbClr val="003366"/>
                </a:solidFill>
                <a:ea typeface="Apple LiGothic" pitchFamily="2" charset="-120"/>
              </a:rPr>
              <a:t>選擇</a:t>
            </a:r>
          </a:p>
        </p:txBody>
      </p:sp>
      <p:grpSp>
        <p:nvGrpSpPr>
          <p:cNvPr id="258" name="Group 258"/>
          <p:cNvGrpSpPr/>
          <p:nvPr/>
        </p:nvGrpSpPr>
        <p:grpSpPr>
          <a:xfrm>
            <a:off x="990600" y="2602600"/>
            <a:ext cx="2625406" cy="1188350"/>
            <a:chOff x="3856" y="-21539"/>
            <a:chExt cx="2625404" cy="1188349"/>
          </a:xfrm>
        </p:grpSpPr>
        <p:sp>
          <p:nvSpPr>
            <p:cNvPr id="246" name="Shape 246"/>
            <p:cNvSpPr/>
            <p:nvPr/>
          </p:nvSpPr>
          <p:spPr>
            <a:xfrm>
              <a:off x="1001749" y="-21539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1088814" y="263095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1557623" y="480756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305233" y="373600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dirty="0" err="1"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  <a:endParaRPr dirty="0">
                <a:solidFill>
                  <a:srgbClr val="003366"/>
                </a:solidFill>
                <a:ea typeface="Apple LiGothic" pitchFamily="2" charset="-120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1658082" y="179379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dirty="0" err="1"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  <a:endParaRPr dirty="0">
                <a:solidFill>
                  <a:srgbClr val="003366"/>
                </a:solidFill>
                <a:ea typeface="Apple LiGothic" pitchFamily="2" charset="-120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519546" y="179379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1135694" y="782133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780739" y="574518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439179" y="835712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3856" y="695069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2113496" y="480756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1905881" y="835712"/>
              <a:ext cx="515764" cy="331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8" tIns="26788" rIns="26788" bIns="26788" numCol="1" anchor="ctr">
              <a:spAutoFit/>
            </a:bodyPr>
            <a:lstStyle>
              <a:lvl1pPr algn="ctr" defTabSz="308074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>
                  <a:solidFill>
                    <a:srgbClr val="003366"/>
                  </a:solidFill>
                  <a:ea typeface="Apple LiGothic" pitchFamily="2" charset="-120"/>
                </a:rPr>
                <a:t>選擇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19957" y="2157666"/>
            <a:ext cx="1299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003366"/>
                </a:solidFill>
                <a:cs typeface="Helvetica" panose="020B0604020202020204" pitchFamily="34" charset="0"/>
              </a:rPr>
              <a:t>choice</a:t>
            </a:r>
            <a:endParaRPr lang="en-US" b="1" dirty="0">
              <a:solidFill>
                <a:srgbClr val="003366"/>
              </a:solidFill>
              <a:cs typeface="Helvetica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87922" y="2538089"/>
            <a:ext cx="1299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003366"/>
                </a:solidFill>
                <a:cs typeface="Helvetica" panose="020B0604020202020204" pitchFamily="34" charset="0"/>
              </a:rPr>
              <a:t>choice</a:t>
            </a:r>
            <a:endParaRPr lang="en-US" b="1" dirty="0">
              <a:solidFill>
                <a:srgbClr val="003366"/>
              </a:solidFill>
              <a:cs typeface="Helvetica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16987" y="2648075"/>
            <a:ext cx="4020384" cy="1449895"/>
            <a:chOff x="4516987" y="2648075"/>
            <a:chExt cx="4020384" cy="1449895"/>
          </a:xfrm>
        </p:grpSpPr>
        <p:sp>
          <p:nvSpPr>
            <p:cNvPr id="21" name="Rectangle 20"/>
            <p:cNvSpPr/>
            <p:nvPr/>
          </p:nvSpPr>
          <p:spPr>
            <a:xfrm>
              <a:off x="6466770" y="2838287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53705" y="2648075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30560" y="3395746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6621" y="3015323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90839" y="3081333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46072" y="3429896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16987" y="3295517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56254" y="3715464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56621" y="3609996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37738" y="3728638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37280" y="3142871"/>
              <a:ext cx="12996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3366"/>
                  </a:solidFill>
                  <a:cs typeface="Helvetica" panose="020B0604020202020204" pitchFamily="34" charset="0"/>
                </a:rPr>
                <a:t>choice</a:t>
              </a:r>
              <a:endParaRPr lang="en-US" b="1" dirty="0">
                <a:solidFill>
                  <a:srgbClr val="003366"/>
                </a:solidFill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314987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 advAuto="0"/>
      <p:bldP spid="245" grpId="0" animBg="1" advAuto="0"/>
      <p:bldP spid="258" grpId="0" advAuto="0"/>
      <p:bldP spid="20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533400" y="-515"/>
            <a:ext cx="8077200" cy="11676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dirty="0">
                <a:latin typeface="+mn-lt"/>
                <a:ea typeface="Apple LiGothic" pitchFamily="2" charset="-120"/>
              </a:rPr>
              <a:t>用消費的概念來創業</a:t>
            </a:r>
            <a:r>
              <a:rPr lang="en-US" dirty="0">
                <a:latin typeface="+mn-lt"/>
                <a:ea typeface="Apple LiGothic" pitchFamily="2" charset="-120"/>
              </a:rPr>
              <a:t/>
            </a:r>
            <a:br>
              <a:rPr lang="en-US" dirty="0">
                <a:latin typeface="+mn-lt"/>
                <a:ea typeface="Apple LiGothic" pitchFamily="2" charset="-120"/>
              </a:rPr>
            </a:br>
            <a:r>
              <a:rPr lang="en-US" sz="2200" dirty="0" smtClean="0">
                <a:latin typeface="+mn-lt"/>
                <a:ea typeface="Apple LiGothic" pitchFamily="2" charset="-120"/>
              </a:rPr>
              <a:t>Build Your Own Business by Converting Spending into Earning</a:t>
            </a:r>
            <a:endParaRPr sz="2200" dirty="0">
              <a:latin typeface="+mn-lt"/>
              <a:ea typeface="Apple LiGothic" pitchFamily="2" charset="-12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741392" y="1171319"/>
            <a:ext cx="2021129" cy="1324027"/>
          </a:xfrm>
          <a:prstGeom prst="ellipse">
            <a:avLst/>
          </a:prstGeom>
          <a:solidFill>
            <a:srgbClr val="4F81BD"/>
          </a:solidFill>
          <a:ln w="25400">
            <a:solidFill>
              <a:srgbClr val="FFFFFF"/>
            </a:solidFill>
          </a:ln>
        </p:spPr>
        <p:txBody>
          <a:bodyPr lIns="30611" tIns="30611" rIns="30611" bIns="30611"/>
          <a:lstStyle/>
          <a:p>
            <a:pPr algn="l" defTabSz="408156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>
              <a:ea typeface="Apple LiGothic" pitchFamily="2" charset="-12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750066" y="1496752"/>
            <a:ext cx="2021128" cy="583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6121" tIns="56121" rIns="56121" bIns="56121" anchor="ctr"/>
          <a:lstStyle>
            <a:lvl1pPr defTabSz="4172373">
              <a:lnSpc>
                <a:spcPct val="90000"/>
              </a:lnSpc>
              <a:spcBef>
                <a:spcPts val="3500"/>
              </a:spcBef>
              <a:defRPr sz="62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3000" dirty="0" err="1" smtClean="0">
                <a:latin typeface="+mn-lt"/>
                <a:ea typeface="Apple LiGothic" pitchFamily="2" charset="-120"/>
              </a:rPr>
              <a:t>打工收入</a:t>
            </a:r>
            <a:endParaRPr lang="en-US" sz="3000" dirty="0" smtClean="0">
              <a:latin typeface="+mn-lt"/>
              <a:ea typeface="Apple LiGothic" pitchFamily="2" charset="-12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+mn-lt"/>
                <a:ea typeface="Apple LiGothic" pitchFamily="2" charset="-120"/>
              </a:rPr>
              <a:t>Salary</a:t>
            </a:r>
            <a:endParaRPr sz="3000" dirty="0">
              <a:latin typeface="+mn-lt"/>
              <a:ea typeface="Apple LiGothic" pitchFamily="2" charset="-12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4479144" y="1341644"/>
            <a:ext cx="3521855" cy="1839706"/>
          </a:xfrm>
          <a:prstGeom prst="ellipse">
            <a:avLst/>
          </a:prstGeom>
          <a:solidFill>
            <a:srgbClr val="4F81BD"/>
          </a:solidFill>
          <a:ln w="25400">
            <a:solidFill>
              <a:srgbClr val="FFFFFF"/>
            </a:solidFill>
          </a:ln>
        </p:spPr>
        <p:txBody>
          <a:bodyPr lIns="30611" tIns="30611" rIns="30611" bIns="30611"/>
          <a:lstStyle/>
          <a:p>
            <a:pPr algn="l" defTabSz="408156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>
              <a:ea typeface="Apple LiGothic" pitchFamily="2" charset="-120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5018478" y="2136672"/>
            <a:ext cx="2372922" cy="9647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txBody>
          <a:bodyPr lIns="30611" tIns="30611" rIns="30611" bIns="30611"/>
          <a:lstStyle/>
          <a:p>
            <a:pPr algn="l" defTabSz="816311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>
              <a:ea typeface="Apple LiGothic" pitchFamily="2" charset="-120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452238" y="2203391"/>
            <a:ext cx="1620441" cy="8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611" tIns="30611" rIns="30611" bIns="30611">
            <a:spAutoFit/>
          </a:bodyPr>
          <a:lstStyle>
            <a:lvl1pPr defTabSz="4172373">
              <a:lnSpc>
                <a:spcPct val="90000"/>
              </a:lnSpc>
              <a:spcBef>
                <a:spcPts val="4300"/>
              </a:spcBef>
              <a:defRPr sz="67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2500" dirty="0" err="1" smtClean="0">
                <a:latin typeface="+mn-lt"/>
                <a:ea typeface="Apple LiGothic" pitchFamily="2" charset="-120"/>
              </a:rPr>
              <a:t>支出</a:t>
            </a:r>
            <a:r>
              <a:rPr lang="en-US" sz="2500" dirty="0" smtClean="0">
                <a:latin typeface="+mn-lt"/>
                <a:ea typeface="Apple LiGothic" pitchFamily="2" charset="-120"/>
              </a:rPr>
              <a:t> Expenses</a:t>
            </a:r>
            <a:endParaRPr sz="2500" dirty="0">
              <a:latin typeface="+mn-lt"/>
              <a:ea typeface="Apple LiGothic" pitchFamily="2" charset="-120"/>
            </a:endParaRPr>
          </a:p>
        </p:txBody>
      </p:sp>
      <p:sp>
        <p:nvSpPr>
          <p:cNvPr id="203" name="Shape 203"/>
          <p:cNvSpPr/>
          <p:nvPr/>
        </p:nvSpPr>
        <p:spPr>
          <a:xfrm flipH="1">
            <a:off x="6145410" y="1475557"/>
            <a:ext cx="510778" cy="477739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30611" tIns="30611" rIns="30611" bIns="30611"/>
          <a:lstStyle/>
          <a:p>
            <a:pPr algn="l" defTabSz="408156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>
              <a:ea typeface="Apple LiGothic" pitchFamily="2" charset="-120"/>
            </a:endParaRPr>
          </a:p>
        </p:txBody>
      </p:sp>
      <p:sp>
        <p:nvSpPr>
          <p:cNvPr id="204" name="Shape 204"/>
          <p:cNvSpPr/>
          <p:nvPr/>
        </p:nvSpPr>
        <p:spPr>
          <a:xfrm rot="1490696">
            <a:off x="6481216" y="1582563"/>
            <a:ext cx="1337358" cy="677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611" tIns="30611" rIns="30611" bIns="30611">
            <a:spAutoFit/>
          </a:bodyPr>
          <a:lstStyle>
            <a:lvl1pPr defTabSz="4172373">
              <a:lnSpc>
                <a:spcPct val="90000"/>
              </a:lnSpc>
              <a:spcBef>
                <a:spcPts val="2100"/>
              </a:spcBef>
              <a:defRPr sz="50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sz="2000" dirty="0" err="1" smtClean="0">
                <a:latin typeface="+mn-lt"/>
                <a:ea typeface="Apple LiGothic" pitchFamily="2" charset="-120"/>
              </a:rPr>
              <a:t>儲蓄</a:t>
            </a:r>
            <a:endParaRPr lang="en-US" sz="2000" dirty="0" smtClean="0">
              <a:latin typeface="+mn-lt"/>
              <a:ea typeface="Apple LiGothic" pitchFamily="2" charset="-12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+mn-lt"/>
                <a:ea typeface="Apple LiGothic" pitchFamily="2" charset="-120"/>
              </a:rPr>
              <a:t>Savings</a:t>
            </a:r>
            <a:endParaRPr sz="2000" dirty="0">
              <a:latin typeface="+mn-lt"/>
              <a:ea typeface="Apple LiGothic" pitchFamily="2" charset="-120"/>
            </a:endParaRPr>
          </a:p>
        </p:txBody>
      </p:sp>
      <p:sp>
        <p:nvSpPr>
          <p:cNvPr id="205" name="Shape 205"/>
          <p:cNvSpPr/>
          <p:nvPr/>
        </p:nvSpPr>
        <p:spPr>
          <a:xfrm rot="20038730">
            <a:off x="4483931" y="1531000"/>
            <a:ext cx="1731190" cy="615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611" tIns="30611" rIns="30611" bIns="30611">
            <a:spAutoFit/>
          </a:bodyPr>
          <a:lstStyle>
            <a:lvl1pPr defTabSz="4172373">
              <a:lnSpc>
                <a:spcPct val="90000"/>
              </a:lnSpc>
              <a:spcBef>
                <a:spcPts val="1900"/>
              </a:spcBef>
              <a:defRPr sz="4400" b="1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 algn="ctr"/>
            <a:r>
              <a:rPr sz="2000" dirty="0" err="1" smtClean="0">
                <a:latin typeface="+mn-lt"/>
                <a:ea typeface="Apple LiGothic" pitchFamily="2" charset="-120"/>
              </a:rPr>
              <a:t>投資</a:t>
            </a:r>
            <a:r>
              <a:rPr lang="en-US" sz="2000" dirty="0" err="1" smtClean="0">
                <a:latin typeface="+mn-lt"/>
                <a:ea typeface="Apple LiGothic" pitchFamily="2" charset="-120"/>
              </a:rPr>
              <a:t>Investment</a:t>
            </a:r>
            <a:endParaRPr sz="2000" dirty="0">
              <a:latin typeface="+mn-lt"/>
              <a:ea typeface="Apple LiGothic" pitchFamily="2" charset="-120"/>
            </a:endParaRPr>
          </a:p>
        </p:txBody>
      </p:sp>
      <p:sp>
        <p:nvSpPr>
          <p:cNvPr id="206" name="Shape 206"/>
          <p:cNvSpPr/>
          <p:nvPr/>
        </p:nvSpPr>
        <p:spPr>
          <a:xfrm rot="30355">
            <a:off x="114581" y="2994632"/>
            <a:ext cx="7581450" cy="2139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611" tIns="30611" rIns="30611" bIns="30611">
            <a:spAutoFit/>
          </a:bodyPr>
          <a:lstStyle/>
          <a:p>
            <a:pPr marL="341547" indent="-318629" defTabSz="816311">
              <a:defRPr sz="6800" b="1">
                <a:solidFill>
                  <a:srgbClr val="FFC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sz="4500" dirty="0" smtClean="0">
                <a:ea typeface="Apple LiGothic" pitchFamily="2" charset="-120"/>
              </a:rPr>
              <a:t>超連鎖</a:t>
            </a:r>
            <a:r>
              <a:rPr lang="zh-TW" altLang="en-US" sz="4500" dirty="0" smtClean="0">
                <a:latin typeface="微軟正黑體"/>
                <a:ea typeface="微軟正黑體"/>
              </a:rPr>
              <a:t>™</a:t>
            </a:r>
            <a:r>
              <a:rPr lang="zh-TW" altLang="en-US" sz="4500" dirty="0" smtClean="0">
                <a:ea typeface="Apple LiGothic" pitchFamily="2" charset="-120"/>
              </a:rPr>
              <a:t>事業</a:t>
            </a:r>
            <a:r>
              <a:rPr lang="en-US" sz="2500" dirty="0" err="1" smtClean="0">
                <a:ea typeface="Apple LiGothic" pitchFamily="2" charset="-120"/>
              </a:rPr>
              <a:t>UnFranchise</a:t>
            </a:r>
            <a:r>
              <a:rPr lang="en-US" sz="2500" baseline="30000" dirty="0" err="1" smtClean="0">
                <a:ea typeface="Apple LiGothic" pitchFamily="2" charset="-120"/>
              </a:rPr>
              <a:t>TM</a:t>
            </a:r>
            <a:r>
              <a:rPr lang="en-US" sz="2500" dirty="0" smtClean="0">
                <a:ea typeface="Apple LiGothic" pitchFamily="2" charset="-120"/>
              </a:rPr>
              <a:t> Business</a:t>
            </a:r>
          </a:p>
          <a:p>
            <a:pPr marL="341547" indent="-318629" defTabSz="816311">
              <a:defRPr sz="6800" b="1">
                <a:solidFill>
                  <a:srgbClr val="FFC0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sz="4500" dirty="0" smtClean="0">
                <a:ea typeface="Apple LiGothic" pitchFamily="2" charset="-120"/>
              </a:rPr>
              <a:t>SHOP.COM</a:t>
            </a:r>
            <a:r>
              <a:rPr sz="4500" dirty="0">
                <a:ea typeface="Apple LiGothic" pitchFamily="2" charset="-120"/>
              </a:rPr>
              <a:t/>
            </a:r>
            <a:br>
              <a:rPr sz="4500" dirty="0">
                <a:ea typeface="Apple LiGothic" pitchFamily="2" charset="-120"/>
              </a:rPr>
            </a:br>
            <a:r>
              <a:rPr sz="4500" dirty="0" smtClean="0">
                <a:ea typeface="Apple LiGothic" pitchFamily="2" charset="-120"/>
              </a:rPr>
              <a:t>『</a:t>
            </a:r>
            <a:r>
              <a:rPr lang="zh-TW" altLang="en-US" sz="4500" dirty="0" smtClean="0">
                <a:ea typeface="Apple LiGothic" pitchFamily="2" charset="-120"/>
              </a:rPr>
              <a:t>購物年金</a:t>
            </a:r>
            <a:r>
              <a:rPr sz="4500" dirty="0" smtClean="0">
                <a:ea typeface="Apple LiGothic" pitchFamily="2" charset="-120"/>
              </a:rPr>
              <a:t>』</a:t>
            </a:r>
            <a:r>
              <a:rPr lang="en-US" sz="2500" dirty="0" smtClean="0">
                <a:ea typeface="Apple LiGothic" pitchFamily="2" charset="-120"/>
              </a:rPr>
              <a:t>Shopping Annuity</a:t>
            </a:r>
            <a:endParaRPr sz="2500" dirty="0">
              <a:ea typeface="Apple LiGothic" pitchFamily="2" charset="-120"/>
            </a:endParaRPr>
          </a:p>
        </p:txBody>
      </p:sp>
      <p:sp>
        <p:nvSpPr>
          <p:cNvPr id="207" name="Shape 207"/>
          <p:cNvSpPr/>
          <p:nvPr/>
        </p:nvSpPr>
        <p:spPr>
          <a:xfrm rot="435245">
            <a:off x="3795663" y="2011121"/>
            <a:ext cx="661695" cy="28916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3175">
            <a:solidFill>
              <a:srgbClr val="4A7EBB"/>
            </a:solidFill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0611" tIns="30611" rIns="30611" bIns="30611" anchor="ctr"/>
          <a:lstStyle/>
          <a:p>
            <a:pPr defTabSz="816311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>
              <a:ea typeface="Apple LiGothic" pitchFamily="2" charset="-120"/>
            </a:endParaRPr>
          </a:p>
        </p:txBody>
      </p:sp>
      <p:sp>
        <p:nvSpPr>
          <p:cNvPr id="208" name="Shape 208"/>
          <p:cNvSpPr/>
          <p:nvPr/>
        </p:nvSpPr>
        <p:spPr>
          <a:xfrm rot="19036666">
            <a:off x="3735052" y="2805966"/>
            <a:ext cx="970376" cy="246863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3175">
            <a:solidFill>
              <a:srgbClr val="4A7EBB"/>
            </a:solidFill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</p:spPr>
        <p:txBody>
          <a:bodyPr lIns="30611" tIns="30611" rIns="30611" bIns="30611" anchor="ctr"/>
          <a:lstStyle/>
          <a:p>
            <a:pPr defTabSz="816311"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4906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 advAuto="0"/>
      <p:bldP spid="201" grpId="0" animBg="1" advAuto="0"/>
      <p:bldP spid="202" grpId="0" animBg="1" advAuto="0"/>
      <p:bldP spid="203" grpId="0" animBg="1" advAuto="0"/>
      <p:bldP spid="204" grpId="0" animBg="1" advAuto="0"/>
      <p:bldP spid="205" grpId="0" animBg="1" advAuto="0"/>
      <p:bldP spid="20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 flipH="1">
            <a:off x="7120965" y="2423246"/>
            <a:ext cx="958151" cy="607511"/>
            <a:chOff x="1143000" y="3230992"/>
            <a:chExt cx="958151" cy="810015"/>
          </a:xfrm>
        </p:grpSpPr>
        <p:cxnSp>
          <p:nvCxnSpPr>
            <p:cNvPr id="110" name="Straight Connector 109"/>
            <p:cNvCxnSpPr/>
            <p:nvPr/>
          </p:nvCxnSpPr>
          <p:spPr bwMode="auto">
            <a:xfrm flipH="1">
              <a:off x="1143000" y="3230992"/>
              <a:ext cx="95815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425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flipH="1" flipV="1">
              <a:off x="1143001" y="3230993"/>
              <a:ext cx="4668" cy="8100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425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1359551" y="2423246"/>
            <a:ext cx="850251" cy="612431"/>
            <a:chOff x="1250901" y="3230992"/>
            <a:chExt cx="850251" cy="816575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1251650" y="3230992"/>
              <a:ext cx="8495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425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104" idx="0"/>
            </p:cNvCxnSpPr>
            <p:nvPr/>
          </p:nvCxnSpPr>
          <p:spPr bwMode="auto">
            <a:xfrm flipH="1" flipV="1">
              <a:off x="1250901" y="3237553"/>
              <a:ext cx="4668" cy="81001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425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8" name="Group 12"/>
          <p:cNvGrpSpPr>
            <a:grpSpLocks/>
          </p:cNvGrpSpPr>
          <p:nvPr/>
        </p:nvGrpSpPr>
        <p:grpSpPr bwMode="auto">
          <a:xfrm>
            <a:off x="5689600" y="1794594"/>
            <a:ext cx="152400" cy="400050"/>
            <a:chOff x="3216" y="1296"/>
            <a:chExt cx="96" cy="336"/>
          </a:xfrm>
        </p:grpSpPr>
        <p:sp>
          <p:nvSpPr>
            <p:cNvPr id="169" name="Line 13"/>
            <p:cNvSpPr>
              <a:spLocks noChangeShapeType="1"/>
            </p:cNvSpPr>
            <p:nvPr/>
          </p:nvSpPr>
          <p:spPr bwMode="auto">
            <a:xfrm>
              <a:off x="3216" y="1632"/>
              <a:ext cx="96" cy="0"/>
            </a:xfrm>
            <a:prstGeom prst="line">
              <a:avLst/>
            </a:prstGeom>
            <a:noFill/>
            <a:ln w="19050">
              <a:solidFill>
                <a:srgbClr val="7AAE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 flipV="1">
              <a:off x="3312" y="1296"/>
              <a:ext cx="0" cy="336"/>
            </a:xfrm>
            <a:prstGeom prst="line">
              <a:avLst/>
            </a:prstGeom>
            <a:noFill/>
            <a:ln w="19050">
              <a:solidFill>
                <a:srgbClr val="7AAE3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</p:grpSp>
      <p:grpSp>
        <p:nvGrpSpPr>
          <p:cNvPr id="171" name="Group 15"/>
          <p:cNvGrpSpPr>
            <a:grpSpLocks/>
          </p:cNvGrpSpPr>
          <p:nvPr/>
        </p:nvGrpSpPr>
        <p:grpSpPr bwMode="auto">
          <a:xfrm>
            <a:off x="7213600" y="1794594"/>
            <a:ext cx="152400" cy="400050"/>
            <a:chOff x="4176" y="1296"/>
            <a:chExt cx="96" cy="336"/>
          </a:xfrm>
        </p:grpSpPr>
        <p:sp>
          <p:nvSpPr>
            <p:cNvPr id="172" name="Line 16"/>
            <p:cNvSpPr>
              <a:spLocks noChangeShapeType="1"/>
            </p:cNvSpPr>
            <p:nvPr/>
          </p:nvSpPr>
          <p:spPr bwMode="auto">
            <a:xfrm>
              <a:off x="4176" y="1632"/>
              <a:ext cx="96" cy="0"/>
            </a:xfrm>
            <a:prstGeom prst="line">
              <a:avLst/>
            </a:prstGeom>
            <a:noFill/>
            <a:ln w="19050">
              <a:solidFill>
                <a:srgbClr val="7AAE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73" name="Line 17"/>
            <p:cNvSpPr>
              <a:spLocks noChangeShapeType="1"/>
            </p:cNvSpPr>
            <p:nvPr/>
          </p:nvSpPr>
          <p:spPr bwMode="auto">
            <a:xfrm flipV="1">
              <a:off x="4176" y="1296"/>
              <a:ext cx="0" cy="336"/>
            </a:xfrm>
            <a:prstGeom prst="line">
              <a:avLst/>
            </a:prstGeom>
            <a:noFill/>
            <a:ln w="19050">
              <a:solidFill>
                <a:srgbClr val="7AAE3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</p:grpSp>
      <p:grpSp>
        <p:nvGrpSpPr>
          <p:cNvPr id="174" name="Group 18"/>
          <p:cNvGrpSpPr>
            <a:grpSpLocks/>
          </p:cNvGrpSpPr>
          <p:nvPr/>
        </p:nvGrpSpPr>
        <p:grpSpPr bwMode="auto">
          <a:xfrm>
            <a:off x="5689600" y="1794594"/>
            <a:ext cx="381000" cy="1314450"/>
            <a:chOff x="3216" y="1296"/>
            <a:chExt cx="240" cy="1104"/>
          </a:xfrm>
        </p:grpSpPr>
        <p:sp>
          <p:nvSpPr>
            <p:cNvPr id="175" name="Line 19"/>
            <p:cNvSpPr>
              <a:spLocks noChangeShapeType="1"/>
            </p:cNvSpPr>
            <p:nvPr/>
          </p:nvSpPr>
          <p:spPr bwMode="auto">
            <a:xfrm>
              <a:off x="3216" y="2400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76" name="Line 20"/>
            <p:cNvSpPr>
              <a:spLocks noChangeShapeType="1"/>
            </p:cNvSpPr>
            <p:nvPr/>
          </p:nvSpPr>
          <p:spPr bwMode="auto">
            <a:xfrm flipV="1">
              <a:off x="3408" y="1296"/>
              <a:ext cx="0" cy="110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77" name="Line 21"/>
            <p:cNvSpPr>
              <a:spLocks noChangeShapeType="1"/>
            </p:cNvSpPr>
            <p:nvPr/>
          </p:nvSpPr>
          <p:spPr bwMode="auto">
            <a:xfrm>
              <a:off x="3216" y="2352"/>
              <a:ext cx="2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78" name="Line 22"/>
            <p:cNvSpPr>
              <a:spLocks noChangeShapeType="1"/>
            </p:cNvSpPr>
            <p:nvPr/>
          </p:nvSpPr>
          <p:spPr bwMode="auto">
            <a:xfrm flipV="1">
              <a:off x="3456" y="1692"/>
              <a:ext cx="0" cy="66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79" name="Line 23"/>
            <p:cNvSpPr>
              <a:spLocks noChangeShapeType="1"/>
            </p:cNvSpPr>
            <p:nvPr/>
          </p:nvSpPr>
          <p:spPr bwMode="auto">
            <a:xfrm flipH="1">
              <a:off x="3216" y="1698"/>
              <a:ext cx="2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</p:grpSp>
      <p:grpSp>
        <p:nvGrpSpPr>
          <p:cNvPr id="180" name="Group 24"/>
          <p:cNvGrpSpPr>
            <a:grpSpLocks/>
          </p:cNvGrpSpPr>
          <p:nvPr/>
        </p:nvGrpSpPr>
        <p:grpSpPr bwMode="auto">
          <a:xfrm>
            <a:off x="6985000" y="1794594"/>
            <a:ext cx="381000" cy="1314450"/>
            <a:chOff x="4032" y="1296"/>
            <a:chExt cx="240" cy="1104"/>
          </a:xfrm>
        </p:grpSpPr>
        <p:sp>
          <p:nvSpPr>
            <p:cNvPr id="181" name="Line 25"/>
            <p:cNvSpPr>
              <a:spLocks noChangeShapeType="1"/>
            </p:cNvSpPr>
            <p:nvPr/>
          </p:nvSpPr>
          <p:spPr bwMode="auto">
            <a:xfrm flipH="1">
              <a:off x="4080" y="2400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82" name="Line 26"/>
            <p:cNvSpPr>
              <a:spLocks noChangeShapeType="1"/>
            </p:cNvSpPr>
            <p:nvPr/>
          </p:nvSpPr>
          <p:spPr bwMode="auto">
            <a:xfrm flipV="1">
              <a:off x="4080" y="1296"/>
              <a:ext cx="0" cy="110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83" name="Line 27"/>
            <p:cNvSpPr>
              <a:spLocks noChangeShapeType="1"/>
            </p:cNvSpPr>
            <p:nvPr/>
          </p:nvSpPr>
          <p:spPr bwMode="auto">
            <a:xfrm flipH="1">
              <a:off x="4032" y="2352"/>
              <a:ext cx="2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84" name="Line 28"/>
            <p:cNvSpPr>
              <a:spLocks noChangeShapeType="1"/>
            </p:cNvSpPr>
            <p:nvPr/>
          </p:nvSpPr>
          <p:spPr bwMode="auto">
            <a:xfrm flipV="1">
              <a:off x="4032" y="1692"/>
              <a:ext cx="0" cy="66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85" name="Line 29"/>
            <p:cNvSpPr>
              <a:spLocks noChangeShapeType="1"/>
            </p:cNvSpPr>
            <p:nvPr/>
          </p:nvSpPr>
          <p:spPr bwMode="auto">
            <a:xfrm>
              <a:off x="4032" y="1698"/>
              <a:ext cx="24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</p:grpSp>
      <p:grpSp>
        <p:nvGrpSpPr>
          <p:cNvPr id="186" name="Group 30"/>
          <p:cNvGrpSpPr>
            <a:grpSpLocks/>
          </p:cNvGrpSpPr>
          <p:nvPr/>
        </p:nvGrpSpPr>
        <p:grpSpPr bwMode="auto">
          <a:xfrm>
            <a:off x="5689600" y="1794594"/>
            <a:ext cx="609600" cy="2228850"/>
            <a:chOff x="3216" y="1296"/>
            <a:chExt cx="384" cy="1872"/>
          </a:xfrm>
        </p:grpSpPr>
        <p:sp>
          <p:nvSpPr>
            <p:cNvPr id="187" name="Line 31"/>
            <p:cNvSpPr>
              <a:spLocks noChangeShapeType="1"/>
            </p:cNvSpPr>
            <p:nvPr/>
          </p:nvSpPr>
          <p:spPr bwMode="auto">
            <a:xfrm>
              <a:off x="3216" y="3168"/>
              <a:ext cx="288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88" name="Line 32"/>
            <p:cNvSpPr>
              <a:spLocks noChangeShapeType="1"/>
            </p:cNvSpPr>
            <p:nvPr/>
          </p:nvSpPr>
          <p:spPr bwMode="auto">
            <a:xfrm flipV="1">
              <a:off x="3504" y="1296"/>
              <a:ext cx="0" cy="1872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89" name="Line 33"/>
            <p:cNvSpPr>
              <a:spLocks noChangeShapeType="1"/>
            </p:cNvSpPr>
            <p:nvPr/>
          </p:nvSpPr>
          <p:spPr bwMode="auto">
            <a:xfrm>
              <a:off x="3216" y="3120"/>
              <a:ext cx="336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90" name="Line 34"/>
            <p:cNvSpPr>
              <a:spLocks noChangeShapeType="1"/>
            </p:cNvSpPr>
            <p:nvPr/>
          </p:nvSpPr>
          <p:spPr bwMode="auto">
            <a:xfrm flipV="1">
              <a:off x="3552" y="1824"/>
              <a:ext cx="0" cy="1298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91" name="Line 35"/>
            <p:cNvSpPr>
              <a:spLocks noChangeShapeType="1"/>
            </p:cNvSpPr>
            <p:nvPr/>
          </p:nvSpPr>
          <p:spPr bwMode="auto">
            <a:xfrm flipH="1">
              <a:off x="3216" y="1824"/>
              <a:ext cx="336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92" name="Line 36"/>
            <p:cNvSpPr>
              <a:spLocks noChangeShapeType="1"/>
            </p:cNvSpPr>
            <p:nvPr/>
          </p:nvSpPr>
          <p:spPr bwMode="auto">
            <a:xfrm flipH="1">
              <a:off x="3216" y="2496"/>
              <a:ext cx="384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93" name="Line 37"/>
            <p:cNvSpPr>
              <a:spLocks noChangeShapeType="1"/>
            </p:cNvSpPr>
            <p:nvPr/>
          </p:nvSpPr>
          <p:spPr bwMode="auto">
            <a:xfrm flipV="1">
              <a:off x="3600" y="2496"/>
              <a:ext cx="0" cy="576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94" name="Line 38"/>
            <p:cNvSpPr>
              <a:spLocks noChangeShapeType="1"/>
            </p:cNvSpPr>
            <p:nvPr/>
          </p:nvSpPr>
          <p:spPr bwMode="auto">
            <a:xfrm>
              <a:off x="3216" y="3072"/>
              <a:ext cx="384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</p:grpSp>
      <p:grpSp>
        <p:nvGrpSpPr>
          <p:cNvPr id="195" name="Group 39"/>
          <p:cNvGrpSpPr>
            <a:grpSpLocks/>
          </p:cNvGrpSpPr>
          <p:nvPr/>
        </p:nvGrpSpPr>
        <p:grpSpPr bwMode="auto">
          <a:xfrm>
            <a:off x="6756400" y="1794594"/>
            <a:ext cx="609600" cy="2228850"/>
            <a:chOff x="3888" y="1296"/>
            <a:chExt cx="384" cy="1872"/>
          </a:xfrm>
        </p:grpSpPr>
        <p:sp>
          <p:nvSpPr>
            <p:cNvPr id="196" name="Line 40"/>
            <p:cNvSpPr>
              <a:spLocks noChangeShapeType="1"/>
            </p:cNvSpPr>
            <p:nvPr/>
          </p:nvSpPr>
          <p:spPr bwMode="auto">
            <a:xfrm>
              <a:off x="3984" y="3168"/>
              <a:ext cx="288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97" name="Line 41"/>
            <p:cNvSpPr>
              <a:spLocks noChangeShapeType="1"/>
            </p:cNvSpPr>
            <p:nvPr/>
          </p:nvSpPr>
          <p:spPr bwMode="auto">
            <a:xfrm flipV="1">
              <a:off x="3984" y="1296"/>
              <a:ext cx="0" cy="1872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98" name="Line 42"/>
            <p:cNvSpPr>
              <a:spLocks noChangeShapeType="1"/>
            </p:cNvSpPr>
            <p:nvPr/>
          </p:nvSpPr>
          <p:spPr bwMode="auto">
            <a:xfrm flipH="1">
              <a:off x="3936" y="3120"/>
              <a:ext cx="336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99" name="Line 43"/>
            <p:cNvSpPr>
              <a:spLocks noChangeShapeType="1"/>
            </p:cNvSpPr>
            <p:nvPr/>
          </p:nvSpPr>
          <p:spPr bwMode="auto">
            <a:xfrm flipV="1">
              <a:off x="3936" y="1824"/>
              <a:ext cx="0" cy="1298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00" name="Line 44"/>
            <p:cNvSpPr>
              <a:spLocks noChangeShapeType="1"/>
            </p:cNvSpPr>
            <p:nvPr/>
          </p:nvSpPr>
          <p:spPr bwMode="auto">
            <a:xfrm>
              <a:off x="3936" y="1824"/>
              <a:ext cx="336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01" name="Line 45"/>
            <p:cNvSpPr>
              <a:spLocks noChangeShapeType="1"/>
            </p:cNvSpPr>
            <p:nvPr/>
          </p:nvSpPr>
          <p:spPr bwMode="auto">
            <a:xfrm>
              <a:off x="3888" y="2496"/>
              <a:ext cx="384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02" name="Line 46"/>
            <p:cNvSpPr>
              <a:spLocks noChangeShapeType="1"/>
            </p:cNvSpPr>
            <p:nvPr/>
          </p:nvSpPr>
          <p:spPr bwMode="auto">
            <a:xfrm flipV="1">
              <a:off x="3888" y="2496"/>
              <a:ext cx="0" cy="576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03" name="Line 47"/>
            <p:cNvSpPr>
              <a:spLocks noChangeShapeType="1"/>
            </p:cNvSpPr>
            <p:nvPr/>
          </p:nvSpPr>
          <p:spPr bwMode="auto">
            <a:xfrm>
              <a:off x="3888" y="3072"/>
              <a:ext cx="384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</p:grpSp>
      <p:grpSp>
        <p:nvGrpSpPr>
          <p:cNvPr id="204" name="Group 48"/>
          <p:cNvGrpSpPr>
            <a:grpSpLocks/>
          </p:cNvGrpSpPr>
          <p:nvPr/>
        </p:nvGrpSpPr>
        <p:grpSpPr bwMode="auto">
          <a:xfrm>
            <a:off x="3860800" y="1451694"/>
            <a:ext cx="1295400" cy="3371850"/>
            <a:chOff x="2064" y="1008"/>
            <a:chExt cx="816" cy="2832"/>
          </a:xfrm>
        </p:grpSpPr>
        <p:sp>
          <p:nvSpPr>
            <p:cNvPr id="205" name="Line 49"/>
            <p:cNvSpPr>
              <a:spLocks noChangeShapeType="1"/>
            </p:cNvSpPr>
            <p:nvPr/>
          </p:nvSpPr>
          <p:spPr bwMode="auto">
            <a:xfrm>
              <a:off x="2208" y="3840"/>
              <a:ext cx="384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06" name="Line 50"/>
            <p:cNvSpPr>
              <a:spLocks noChangeShapeType="1"/>
            </p:cNvSpPr>
            <p:nvPr/>
          </p:nvSpPr>
          <p:spPr bwMode="auto">
            <a:xfrm flipV="1">
              <a:off x="2208" y="1008"/>
              <a:ext cx="0" cy="2832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07" name="Line 51"/>
            <p:cNvSpPr>
              <a:spLocks noChangeShapeType="1"/>
            </p:cNvSpPr>
            <p:nvPr/>
          </p:nvSpPr>
          <p:spPr bwMode="auto">
            <a:xfrm flipH="1" flipV="1">
              <a:off x="2160" y="3792"/>
              <a:ext cx="432" cy="2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08" name="Line 52"/>
            <p:cNvSpPr>
              <a:spLocks noChangeShapeType="1"/>
            </p:cNvSpPr>
            <p:nvPr/>
          </p:nvSpPr>
          <p:spPr bwMode="auto">
            <a:xfrm flipV="1">
              <a:off x="2160" y="1776"/>
              <a:ext cx="0" cy="2018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09" name="Line 53"/>
            <p:cNvSpPr>
              <a:spLocks noChangeShapeType="1"/>
            </p:cNvSpPr>
            <p:nvPr/>
          </p:nvSpPr>
          <p:spPr bwMode="auto">
            <a:xfrm>
              <a:off x="2160" y="1776"/>
              <a:ext cx="480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10" name="Line 54"/>
            <p:cNvSpPr>
              <a:spLocks noChangeShapeType="1"/>
            </p:cNvSpPr>
            <p:nvPr/>
          </p:nvSpPr>
          <p:spPr bwMode="auto">
            <a:xfrm>
              <a:off x="2112" y="2448"/>
              <a:ext cx="528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11" name="Line 55"/>
            <p:cNvSpPr>
              <a:spLocks noChangeShapeType="1"/>
            </p:cNvSpPr>
            <p:nvPr/>
          </p:nvSpPr>
          <p:spPr bwMode="auto">
            <a:xfrm flipV="1">
              <a:off x="2112" y="2448"/>
              <a:ext cx="0" cy="1296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12" name="Line 56"/>
            <p:cNvSpPr>
              <a:spLocks noChangeShapeType="1"/>
            </p:cNvSpPr>
            <p:nvPr/>
          </p:nvSpPr>
          <p:spPr bwMode="auto">
            <a:xfrm>
              <a:off x="2112" y="3744"/>
              <a:ext cx="480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13" name="Line 57"/>
            <p:cNvSpPr>
              <a:spLocks noChangeShapeType="1"/>
            </p:cNvSpPr>
            <p:nvPr/>
          </p:nvSpPr>
          <p:spPr bwMode="auto">
            <a:xfrm>
              <a:off x="2208" y="1008"/>
              <a:ext cx="672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14" name="Line 58"/>
            <p:cNvSpPr>
              <a:spLocks noChangeShapeType="1"/>
            </p:cNvSpPr>
            <p:nvPr/>
          </p:nvSpPr>
          <p:spPr bwMode="auto">
            <a:xfrm flipV="1">
              <a:off x="2064" y="3168"/>
              <a:ext cx="0" cy="528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15" name="Line 59"/>
            <p:cNvSpPr>
              <a:spLocks noChangeShapeType="1"/>
            </p:cNvSpPr>
            <p:nvPr/>
          </p:nvSpPr>
          <p:spPr bwMode="auto">
            <a:xfrm>
              <a:off x="2064" y="3696"/>
              <a:ext cx="528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216" name="Line 60"/>
            <p:cNvSpPr>
              <a:spLocks noChangeShapeType="1"/>
            </p:cNvSpPr>
            <p:nvPr/>
          </p:nvSpPr>
          <p:spPr bwMode="auto">
            <a:xfrm>
              <a:off x="2064" y="3168"/>
              <a:ext cx="528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9" y="184948"/>
            <a:ext cx="8385467" cy="4565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" y="184947"/>
            <a:ext cx="8385467" cy="45652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Vert_Horz_You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90538"/>
            <a:ext cx="1828800" cy="1371600"/>
          </a:xfrm>
          <a:prstGeom prst="rect">
            <a:avLst/>
          </a:prstGeom>
        </p:spPr>
      </p:pic>
      <p:pic>
        <p:nvPicPr>
          <p:cNvPr id="6" name="Picture 5" descr="Vert_Horz_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63" y="2166576"/>
            <a:ext cx="987137" cy="564775"/>
          </a:xfrm>
          <a:prstGeom prst="rect">
            <a:avLst/>
          </a:prstGeom>
        </p:spPr>
      </p:pic>
      <p:pic>
        <p:nvPicPr>
          <p:cNvPr id="7" name="Picture 6" descr="Vert_Horz_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01" y="2166576"/>
            <a:ext cx="987137" cy="564775"/>
          </a:xfrm>
          <a:prstGeom prst="rect">
            <a:avLst/>
          </a:prstGeom>
        </p:spPr>
      </p:pic>
      <p:pic>
        <p:nvPicPr>
          <p:cNvPr id="8" name="Picture 7" descr="Vert_Horz_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38" y="3011707"/>
            <a:ext cx="987137" cy="564775"/>
          </a:xfrm>
          <a:prstGeom prst="rect">
            <a:avLst/>
          </a:prstGeom>
        </p:spPr>
      </p:pic>
      <p:pic>
        <p:nvPicPr>
          <p:cNvPr id="9" name="Picture 8" descr="Vert_Horz_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01" y="3011707"/>
            <a:ext cx="987137" cy="564775"/>
          </a:xfrm>
          <a:prstGeom prst="rect">
            <a:avLst/>
          </a:prstGeom>
        </p:spPr>
      </p:pic>
      <p:pic>
        <p:nvPicPr>
          <p:cNvPr id="11" name="Picture 10" descr="Vert_Horz_5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38" y="2166576"/>
            <a:ext cx="987137" cy="564775"/>
          </a:xfrm>
          <a:prstGeom prst="rect">
            <a:avLst/>
          </a:prstGeom>
        </p:spPr>
      </p:pic>
      <p:pic>
        <p:nvPicPr>
          <p:cNvPr id="12" name="Picture 11" descr="Vert_Horz_6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63" y="3011707"/>
            <a:ext cx="987137" cy="564775"/>
          </a:xfrm>
          <a:prstGeom prst="rect">
            <a:avLst/>
          </a:prstGeom>
        </p:spPr>
      </p:pic>
      <p:pic>
        <p:nvPicPr>
          <p:cNvPr id="14" name="Picture 13" descr="Vert_Horz_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76" y="2166576"/>
            <a:ext cx="987137" cy="564775"/>
          </a:xfrm>
          <a:prstGeom prst="rect">
            <a:avLst/>
          </a:prstGeom>
        </p:spPr>
      </p:pic>
      <p:pic>
        <p:nvPicPr>
          <p:cNvPr id="18" name="Picture 17" descr="Vert_Horz_8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76" y="3011707"/>
            <a:ext cx="987137" cy="5647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38341" y="1566626"/>
            <a:ext cx="4421738" cy="1445079"/>
            <a:chOff x="2438341" y="2088835"/>
            <a:chExt cx="4421738" cy="1926772"/>
          </a:xfrm>
        </p:grpSpPr>
        <p:grpSp>
          <p:nvGrpSpPr>
            <p:cNvPr id="29" name="Group 28"/>
            <p:cNvGrpSpPr/>
            <p:nvPr/>
          </p:nvGrpSpPr>
          <p:grpSpPr>
            <a:xfrm>
              <a:off x="2438341" y="2514600"/>
              <a:ext cx="4421738" cy="374166"/>
              <a:chOff x="2057400" y="2352675"/>
              <a:chExt cx="5181600" cy="438465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>
                <a:off x="2057400" y="2362200"/>
                <a:ext cx="51816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4255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2057400" y="2352675"/>
                <a:ext cx="0" cy="43846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4255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3810000" y="2352675"/>
                <a:ext cx="0" cy="43846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4255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5486400" y="2352675"/>
                <a:ext cx="0" cy="43846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4255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7232650" y="2352675"/>
                <a:ext cx="0" cy="43846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4255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0" name="Straight Connector 59"/>
            <p:cNvCxnSpPr/>
            <p:nvPr/>
          </p:nvCxnSpPr>
          <p:spPr bwMode="auto">
            <a:xfrm>
              <a:off x="2438341" y="3641441"/>
              <a:ext cx="0" cy="374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425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933929" y="3641441"/>
              <a:ext cx="0" cy="374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425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364491" y="3641441"/>
              <a:ext cx="0" cy="374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425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6854660" y="3641441"/>
              <a:ext cx="0" cy="3741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425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4724400" y="2088835"/>
              <a:ext cx="0" cy="4384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4255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5" name="Left-Right Arrow 64"/>
          <p:cNvSpPr>
            <a:spLocks noChangeArrowheads="1"/>
          </p:cNvSpPr>
          <p:nvPr/>
        </p:nvSpPr>
        <p:spPr bwMode="auto">
          <a:xfrm>
            <a:off x="2286000" y="3714751"/>
            <a:ext cx="4876800" cy="800100"/>
          </a:xfrm>
          <a:prstGeom prst="leftRightArrow">
            <a:avLst>
              <a:gd name="adj1" fmla="val 50000"/>
              <a:gd name="adj2" fmla="val 68571"/>
            </a:avLst>
          </a:prstGeom>
          <a:solidFill>
            <a:srgbClr val="042555"/>
          </a:solidFill>
          <a:ln>
            <a:noFill/>
          </a:ln>
          <a:extLst/>
        </p:spPr>
        <p:txBody>
          <a:bodyPr lIns="91422" tIns="45711" rIns="91422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ea typeface="Apple LiGothic" pitchFamily="2" charset="-120"/>
              <a:cs typeface="ＭＳ Ｐ明朝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2632636" y="3930144"/>
            <a:ext cx="4149164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chemeClr val="bg1"/>
                </a:solidFill>
                <a:ea typeface="Apple LiGothic" pitchFamily="2" charset="-120"/>
              </a:rPr>
              <a:t>所有成員彼此競爭</a:t>
            </a:r>
            <a:r>
              <a:rPr lang="en-US" altLang="zh-CN" sz="1600" b="1" dirty="0" smtClean="0">
                <a:solidFill>
                  <a:schemeClr val="bg1"/>
                </a:solidFill>
                <a:ea typeface="Apple LiGothic" pitchFamily="2" charset="-120"/>
              </a:rPr>
              <a:t>ALL </a:t>
            </a:r>
            <a:r>
              <a:rPr lang="en-US" altLang="zh-CN" sz="1600" b="1" dirty="0">
                <a:solidFill>
                  <a:schemeClr val="bg1"/>
                </a:solidFill>
                <a:ea typeface="Apple LiGothic" pitchFamily="2" charset="-120"/>
              </a:rPr>
              <a:t>IN COMPETITION</a:t>
            </a:r>
            <a:r>
              <a:rPr lang="en-US" altLang="zh-CN" b="1" dirty="0">
                <a:solidFill>
                  <a:schemeClr val="bg1"/>
                </a:solidFill>
                <a:ea typeface="Apple LiGothic" pitchFamily="2" charset="-120"/>
              </a:rPr>
              <a:t> </a:t>
            </a:r>
            <a:endParaRPr lang="en-GB" b="1" dirty="0">
              <a:solidFill>
                <a:schemeClr val="bg1"/>
              </a:solidFill>
              <a:ea typeface="Apple LiGothic" pitchFamily="2" charset="-120"/>
              <a:cs typeface="Arial Black"/>
            </a:endParaRP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575615" y="4469327"/>
            <a:ext cx="8624046" cy="7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zh-TW" altLang="en-US" sz="2200" dirty="0">
                <a:solidFill>
                  <a:srgbClr val="042555"/>
                </a:solidFill>
                <a:ea typeface="Apple LiGothic" pitchFamily="2" charset="-120"/>
              </a:rPr>
              <a:t>房地產、保險、連鎖店、區域業務員／經</a:t>
            </a:r>
            <a:r>
              <a:rPr lang="zh-TW" altLang="en-US" sz="2200" dirty="0" smtClean="0">
                <a:solidFill>
                  <a:srgbClr val="042555"/>
                </a:solidFill>
                <a:ea typeface="Apple LiGothic" pitchFamily="2" charset="-120"/>
              </a:rPr>
              <a:t>理</a:t>
            </a:r>
            <a:endParaRPr lang="en-US" sz="2200" dirty="0" smtClean="0">
              <a:solidFill>
                <a:srgbClr val="042555"/>
              </a:solidFill>
              <a:ea typeface="Apple LiGothic" pitchFamily="2" charset="-120"/>
            </a:endParaRPr>
          </a:p>
          <a:p>
            <a:pPr algn="ctr"/>
            <a:r>
              <a:rPr lang="en-US" sz="2200" dirty="0" smtClean="0">
                <a:solidFill>
                  <a:srgbClr val="042555"/>
                </a:solidFill>
                <a:ea typeface="Apple LiGothic" pitchFamily="2" charset="-120"/>
              </a:rPr>
              <a:t>Real </a:t>
            </a:r>
            <a:r>
              <a:rPr lang="en-US" sz="2200" dirty="0">
                <a:solidFill>
                  <a:srgbClr val="042555"/>
                </a:solidFill>
                <a:ea typeface="Apple LiGothic" pitchFamily="2" charset="-120"/>
              </a:rPr>
              <a:t>Estate, Insurance, Franchise, Regional Sales/Manager </a:t>
            </a:r>
          </a:p>
        </p:txBody>
      </p:sp>
      <p:grpSp>
        <p:nvGrpSpPr>
          <p:cNvPr id="91" name="Group 48"/>
          <p:cNvGrpSpPr>
            <a:grpSpLocks/>
          </p:cNvGrpSpPr>
          <p:nvPr/>
        </p:nvGrpSpPr>
        <p:grpSpPr bwMode="auto">
          <a:xfrm flipH="1">
            <a:off x="7848601" y="1451694"/>
            <a:ext cx="1219200" cy="3371850"/>
            <a:chOff x="2064" y="1008"/>
            <a:chExt cx="816" cy="2832"/>
          </a:xfrm>
        </p:grpSpPr>
        <p:sp>
          <p:nvSpPr>
            <p:cNvPr id="92" name="Line 49"/>
            <p:cNvSpPr>
              <a:spLocks noChangeShapeType="1"/>
            </p:cNvSpPr>
            <p:nvPr/>
          </p:nvSpPr>
          <p:spPr bwMode="auto">
            <a:xfrm>
              <a:off x="2208" y="3840"/>
              <a:ext cx="384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93" name="Line 50"/>
            <p:cNvSpPr>
              <a:spLocks noChangeShapeType="1"/>
            </p:cNvSpPr>
            <p:nvPr/>
          </p:nvSpPr>
          <p:spPr bwMode="auto">
            <a:xfrm flipV="1">
              <a:off x="2208" y="1008"/>
              <a:ext cx="0" cy="2832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94" name="Line 51"/>
            <p:cNvSpPr>
              <a:spLocks noChangeShapeType="1"/>
            </p:cNvSpPr>
            <p:nvPr/>
          </p:nvSpPr>
          <p:spPr bwMode="auto">
            <a:xfrm flipH="1">
              <a:off x="2160" y="3792"/>
              <a:ext cx="432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95" name="Line 52"/>
            <p:cNvSpPr>
              <a:spLocks noChangeShapeType="1"/>
            </p:cNvSpPr>
            <p:nvPr/>
          </p:nvSpPr>
          <p:spPr bwMode="auto">
            <a:xfrm flipV="1">
              <a:off x="2160" y="1776"/>
              <a:ext cx="0" cy="2018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96" name="Line 53"/>
            <p:cNvSpPr>
              <a:spLocks noChangeShapeType="1"/>
            </p:cNvSpPr>
            <p:nvPr/>
          </p:nvSpPr>
          <p:spPr bwMode="auto">
            <a:xfrm>
              <a:off x="2160" y="1776"/>
              <a:ext cx="480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97" name="Line 54"/>
            <p:cNvSpPr>
              <a:spLocks noChangeShapeType="1"/>
            </p:cNvSpPr>
            <p:nvPr/>
          </p:nvSpPr>
          <p:spPr bwMode="auto">
            <a:xfrm>
              <a:off x="2112" y="2448"/>
              <a:ext cx="528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98" name="Line 55"/>
            <p:cNvSpPr>
              <a:spLocks noChangeShapeType="1"/>
            </p:cNvSpPr>
            <p:nvPr/>
          </p:nvSpPr>
          <p:spPr bwMode="auto">
            <a:xfrm flipV="1">
              <a:off x="2112" y="2448"/>
              <a:ext cx="0" cy="1296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99" name="Line 56"/>
            <p:cNvSpPr>
              <a:spLocks noChangeShapeType="1"/>
            </p:cNvSpPr>
            <p:nvPr/>
          </p:nvSpPr>
          <p:spPr bwMode="auto">
            <a:xfrm>
              <a:off x="2112" y="3744"/>
              <a:ext cx="480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00" name="Line 57"/>
            <p:cNvSpPr>
              <a:spLocks noChangeShapeType="1"/>
            </p:cNvSpPr>
            <p:nvPr/>
          </p:nvSpPr>
          <p:spPr bwMode="auto">
            <a:xfrm>
              <a:off x="2208" y="1008"/>
              <a:ext cx="672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01" name="Line 58"/>
            <p:cNvSpPr>
              <a:spLocks noChangeShapeType="1"/>
            </p:cNvSpPr>
            <p:nvPr/>
          </p:nvSpPr>
          <p:spPr bwMode="auto">
            <a:xfrm flipV="1">
              <a:off x="2064" y="3168"/>
              <a:ext cx="0" cy="528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02" name="Line 59"/>
            <p:cNvSpPr>
              <a:spLocks noChangeShapeType="1"/>
            </p:cNvSpPr>
            <p:nvPr/>
          </p:nvSpPr>
          <p:spPr bwMode="auto">
            <a:xfrm>
              <a:off x="2064" y="3696"/>
              <a:ext cx="528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  <p:sp>
          <p:nvSpPr>
            <p:cNvPr id="103" name="Line 60"/>
            <p:cNvSpPr>
              <a:spLocks noChangeShapeType="1"/>
            </p:cNvSpPr>
            <p:nvPr/>
          </p:nvSpPr>
          <p:spPr bwMode="auto">
            <a:xfrm>
              <a:off x="2064" y="3168"/>
              <a:ext cx="528" cy="0"/>
            </a:xfrm>
            <a:prstGeom prst="line">
              <a:avLst/>
            </a:prstGeom>
            <a:noFill/>
            <a:ln w="19050">
              <a:solidFill>
                <a:srgbClr val="042555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217" eaLnBrk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  <a:ea typeface="Apple LiGothic" pitchFamily="2" charset="-120"/>
                <a:cs typeface="ＭＳ Ｐ明朝"/>
              </a:endParaRPr>
            </a:p>
          </p:txBody>
        </p:sp>
      </p:grpSp>
      <p:pic>
        <p:nvPicPr>
          <p:cNvPr id="104" name="Picture 103" descr="Vert_Horz_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3035677"/>
            <a:ext cx="987137" cy="564775"/>
          </a:xfrm>
          <a:prstGeom prst="rect">
            <a:avLst/>
          </a:prstGeom>
        </p:spPr>
      </p:pic>
      <p:pic>
        <p:nvPicPr>
          <p:cNvPr id="105" name="Picture 104" descr="Vert_Horz_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464" y="3011707"/>
            <a:ext cx="987137" cy="564775"/>
          </a:xfrm>
          <a:prstGeom prst="rect">
            <a:avLst/>
          </a:prstGeom>
        </p:spPr>
      </p:pic>
      <p:sp>
        <p:nvSpPr>
          <p:cNvPr id="107" name="TextBox 10"/>
          <p:cNvSpPr txBox="1">
            <a:spLocks noChangeArrowheads="1"/>
          </p:cNvSpPr>
          <p:nvPr/>
        </p:nvSpPr>
        <p:spPr bwMode="auto">
          <a:xfrm>
            <a:off x="137814" y="668579"/>
            <a:ext cx="4089400" cy="41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832" indent="-342832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集結眾人的努力</a:t>
            </a:r>
          </a:p>
          <a:p>
            <a:pPr marL="342832" indent="-342832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鼓勵團隊合作和支援</a:t>
            </a:r>
          </a:p>
          <a:p>
            <a:pPr marL="342832" indent="-342832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人人皆享</a:t>
            </a:r>
            <a:r>
              <a:rPr lang="en-US" altLang="zh-TW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100%</a:t>
            </a:r>
            <a:r>
              <a:rPr lang="zh-TW" altLang="en-US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的銷售和業績成</a:t>
            </a:r>
            <a:r>
              <a:rPr lang="zh-TW" altLang="en-US" dirty="0" smtClean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果</a:t>
            </a:r>
            <a:endParaRPr lang="en-GB" dirty="0" smtClean="0">
              <a:solidFill>
                <a:srgbClr val="042555"/>
              </a:solidFill>
              <a:latin typeface="+mn-lt"/>
              <a:ea typeface="Apple LiGothic" pitchFamily="2" charset="-120"/>
              <a:cs typeface="Arial"/>
            </a:endParaRPr>
          </a:p>
          <a:p>
            <a:pPr marL="342832" indent="-342832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Compounding efforts</a:t>
            </a:r>
          </a:p>
          <a:p>
            <a:pPr marL="342832" indent="-342832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Encourages </a:t>
            </a:r>
            <a:r>
              <a:rPr lang="en-GB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teamwork</a:t>
            </a:r>
            <a:br>
              <a:rPr lang="en-GB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</a:br>
            <a:r>
              <a:rPr lang="en-GB" dirty="0" smtClean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and support</a:t>
            </a:r>
          </a:p>
          <a:p>
            <a:pPr marL="342832" indent="-342832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Everyone </a:t>
            </a:r>
            <a:r>
              <a:rPr lang="en-GB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receives </a:t>
            </a:r>
            <a:r>
              <a:rPr lang="en-GB" dirty="0" smtClean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100</a:t>
            </a:r>
            <a:r>
              <a:rPr lang="en-GB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% credit for sales </a:t>
            </a:r>
            <a:br>
              <a:rPr lang="en-GB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</a:br>
            <a:r>
              <a:rPr lang="en-GB" dirty="0" smtClean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and </a:t>
            </a:r>
            <a:r>
              <a:rPr lang="en-GB" dirty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volume </a:t>
            </a:r>
            <a:r>
              <a:rPr lang="en-GB" dirty="0" smtClean="0">
                <a:solidFill>
                  <a:srgbClr val="042555"/>
                </a:solidFill>
                <a:latin typeface="+mn-lt"/>
                <a:ea typeface="Apple LiGothic" pitchFamily="2" charset="-120"/>
                <a:cs typeface="Arial"/>
              </a:rPr>
              <a:t>generated</a:t>
            </a:r>
            <a:endParaRPr lang="en-US" dirty="0" smtClean="0">
              <a:solidFill>
                <a:srgbClr val="042555"/>
              </a:solidFill>
              <a:latin typeface="+mn-lt"/>
              <a:ea typeface="Apple LiGothic" pitchFamily="2" charset="-120"/>
              <a:cs typeface="ＭＳ Ｐ明朝"/>
            </a:endParaRPr>
          </a:p>
          <a:p>
            <a:endParaRPr lang="en-US" dirty="0">
              <a:solidFill>
                <a:srgbClr val="042555"/>
              </a:solidFill>
              <a:latin typeface="+mn-lt"/>
              <a:ea typeface="Apple LiGothic" pitchFamily="2" charset="-120"/>
              <a:cs typeface="ＭＳ Ｐ明朝"/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9" r="16737" b="20689"/>
          <a:stretch/>
        </p:blipFill>
        <p:spPr>
          <a:xfrm>
            <a:off x="4227214" y="314804"/>
            <a:ext cx="4697151" cy="213472"/>
          </a:xfrm>
          <a:prstGeom prst="rect">
            <a:avLst/>
          </a:prstGeom>
        </p:spPr>
      </p:pic>
      <p:pic>
        <p:nvPicPr>
          <p:cNvPr id="112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84" y="316562"/>
            <a:ext cx="4062681" cy="21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9166 0.0037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10834 -0.0185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92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0.10851 0.27222 " pathEditMode="relative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2552 0.272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1361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42639 0.136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680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0243 -0.031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15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1892 -0.0287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-143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0.01574 L 0.29861 0.300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1423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42656 0.133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/>
      <p:bldP spid="66" grpId="1"/>
      <p:bldP spid="67" grpId="0"/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440</Words>
  <Application>Microsoft Office PowerPoint</Application>
  <PresentationFormat>On-screen Show (16:9)</PresentationFormat>
  <Paragraphs>72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人生就是選擇的累積 Life is created by the cumulative choices</vt:lpstr>
      <vt:lpstr>用消費的概念來創業 Build Your Own Business by Converting Spending into Earning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Chan</dc:creator>
  <cp:lastModifiedBy>Chelsie Lee</cp:lastModifiedBy>
  <cp:revision>25</cp:revision>
  <dcterms:created xsi:type="dcterms:W3CDTF">2015-08-21T05:01:04Z</dcterms:created>
  <dcterms:modified xsi:type="dcterms:W3CDTF">2016-04-22T01:36:26Z</dcterms:modified>
</cp:coreProperties>
</file>